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67" r:id="rId2"/>
    <p:sldId id="448" r:id="rId3"/>
    <p:sldId id="592" r:id="rId4"/>
    <p:sldId id="449" r:id="rId5"/>
    <p:sldId id="583" r:id="rId6"/>
    <p:sldId id="593" r:id="rId7"/>
    <p:sldId id="578" r:id="rId8"/>
    <p:sldId id="579" r:id="rId9"/>
    <p:sldId id="580" r:id="rId10"/>
    <p:sldId id="581" r:id="rId11"/>
    <p:sldId id="567" r:id="rId12"/>
    <p:sldId id="569" r:id="rId13"/>
    <p:sldId id="570" r:id="rId14"/>
    <p:sldId id="571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62" r:id="rId30"/>
    <p:sldId id="563" r:id="rId31"/>
    <p:sldId id="564" r:id="rId32"/>
    <p:sldId id="565" r:id="rId33"/>
    <p:sldId id="566" r:id="rId34"/>
    <p:sldId id="5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731"/>
    <p:restoredTop sz="79204" autoAdjust="0"/>
  </p:normalViewPr>
  <p:slideViewPr>
    <p:cSldViewPr snapToGrid="0" snapToObjects="1">
      <p:cViewPr varScale="1">
        <p:scale>
          <a:sx n="123" d="100"/>
          <a:sy n="123" d="100"/>
        </p:scale>
        <p:origin x="214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7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1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6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49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81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11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had </a:t>
            </a:r>
            <a:r>
              <a:rPr lang="en-US" dirty="0" err="1"/>
              <a:t>treatmeants</a:t>
            </a:r>
            <a:r>
              <a:rPr lang="en-US" dirty="0"/>
              <a:t> 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58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6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3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9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9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0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Data Wrangling(II): Munging, Tidy Data, and Working with Multiple Data Tables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152401" y="5664646"/>
            <a:ext cx="6224953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tuples in the answer?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86407"/>
              </p:ext>
            </p:extLst>
          </p:nvPr>
        </p:nvGraphicFramePr>
        <p:xfrm>
          <a:off x="696810" y="2397282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40285"/>
              </p:ext>
            </p:extLst>
          </p:nvPr>
        </p:nvGraphicFramePr>
        <p:xfrm>
          <a:off x="3514826" y="2397282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86863" y="305382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62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1B2646-142E-8B4A-A3E6-21C7152A1F2B}"/>
              </a:ext>
            </a:extLst>
          </p:cNvPr>
          <p:cNvCxnSpPr>
            <a:cxnSpLocks/>
          </p:cNvCxnSpPr>
          <p:nvPr/>
        </p:nvCxnSpPr>
        <p:spPr>
          <a:xfrm>
            <a:off x="4981298" y="3429000"/>
            <a:ext cx="2229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CC95BED-0B74-0148-861E-D33830205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821076"/>
              </p:ext>
            </p:extLst>
          </p:nvPr>
        </p:nvGraphicFramePr>
        <p:xfrm>
          <a:off x="7848895" y="2592188"/>
          <a:ext cx="3312484" cy="26570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9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166498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8498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27242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65229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616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929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DC2F7-9AA7-7C43-93D1-A5459098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History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DE637-ED8C-6A4D-8B24-7A918A08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7014519" cy="4322377"/>
          </a:xfrm>
        </p:spPr>
        <p:txBody>
          <a:bodyPr/>
          <a:lstStyle/>
          <a:p>
            <a:r>
              <a:rPr lang="en-US" dirty="0"/>
              <a:t>Written by: Wes McKinney</a:t>
            </a:r>
          </a:p>
          <a:p>
            <a:pPr lvl="1"/>
            <a:r>
              <a:rPr lang="en-US" dirty="0"/>
              <a:t>Started in 2008 to get a high-performance, flexible tool to perform quantitative analysis on financial data</a:t>
            </a:r>
          </a:p>
          <a:p>
            <a:endParaRPr lang="en-US" dirty="0"/>
          </a:p>
          <a:p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endParaRPr lang="en-US" dirty="0"/>
          </a:p>
          <a:p>
            <a:r>
              <a:rPr lang="en-US" dirty="0"/>
              <a:t>Key constructs: </a:t>
            </a:r>
          </a:p>
          <a:p>
            <a:pPr lvl="1"/>
            <a:r>
              <a:rPr lang="en-US" dirty="0"/>
              <a:t>Series (like a NumPy Array)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Foundation for Data Wrangling and Analysis in Python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D5FA5-E776-D240-82C8-9A25C10F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78" y="16969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13" y="1795404"/>
            <a:ext cx="2715510" cy="42726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262558-2FB1-8340-AFBC-D3D4BE76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Series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4B192D-F440-AD4B-A56D-B3B64F105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476" y="1803788"/>
            <a:ext cx="6210095" cy="4322377"/>
          </a:xfrm>
        </p:spPr>
        <p:txBody>
          <a:bodyPr/>
          <a:lstStyle/>
          <a:p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Data: any type</a:t>
            </a:r>
          </a:p>
          <a:p>
            <a:endParaRPr lang="en-US" dirty="0"/>
          </a:p>
          <a:p>
            <a:r>
              <a:rPr lang="en-US" dirty="0"/>
              <a:t>Index labels need not be ordered</a:t>
            </a:r>
          </a:p>
          <a:p>
            <a:endParaRPr lang="en-US" dirty="0"/>
          </a:p>
          <a:p>
            <a:r>
              <a:rPr lang="en-US" dirty="0"/>
              <a:t>Duplicates possible but result in reduced functionality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7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43" y="1524318"/>
            <a:ext cx="3817391" cy="400696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593EAA3-8405-7E44-A5DB-87783D68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6DB2A-0E3E-EF47-8822-9E5A881EC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611" y="1803788"/>
            <a:ext cx="5962960" cy="4322377"/>
          </a:xfrm>
        </p:spPr>
        <p:txBody>
          <a:bodyPr/>
          <a:lstStyle/>
          <a:p>
            <a:r>
              <a:rPr lang="en-US" dirty="0"/>
              <a:t>Each column can have a different type</a:t>
            </a:r>
          </a:p>
          <a:p>
            <a:pPr lvl="1"/>
            <a:r>
              <a:rPr lang="en-US" dirty="0"/>
              <a:t>Row and Column index</a:t>
            </a:r>
          </a:p>
          <a:p>
            <a:pPr lvl="1"/>
            <a:r>
              <a:rPr lang="en-US" dirty="0"/>
              <a:t>Mutable size: insert and delete columns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the use of word “index” for what we called “key”</a:t>
            </a:r>
          </a:p>
          <a:p>
            <a:pPr lvl="1"/>
            <a:r>
              <a:rPr lang="en-US" dirty="0"/>
              <a:t>Relational databases use “index” to mean something else</a:t>
            </a:r>
          </a:p>
          <a:p>
            <a:endParaRPr lang="en-US" dirty="0"/>
          </a:p>
          <a:p>
            <a:r>
              <a:rPr lang="en-US" dirty="0"/>
              <a:t>Non-unique index values allowed</a:t>
            </a:r>
          </a:p>
          <a:p>
            <a:pPr lvl="1"/>
            <a:r>
              <a:rPr lang="en-US" dirty="0"/>
              <a:t>May raise an exception for some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0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37" y="4128683"/>
            <a:ext cx="3060700" cy="213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5ECDB98-38D2-214A-8B90-72A5E668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EB0A-14AC-6C4C-A1B9-F1BA0833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pPr lvl="1"/>
            <a:r>
              <a:rPr lang="en-US" dirty="0"/>
              <a:t>e.g., instead of 3-D array, may only need a 2-D array </a:t>
            </a:r>
          </a:p>
          <a:p>
            <a:pPr lvl="1"/>
            <a:r>
              <a:rPr lang="en-US" dirty="0"/>
              <a:t>What is a cube in n-dimensions?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Reindexing</a:t>
            </a:r>
            <a:r>
              <a:rPr lang="en-US" dirty="0"/>
              <a:t> to change the index associated with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b="0" dirty="0"/>
              <a:t>Common usage to interpolate, fill in missing values</a:t>
            </a:r>
          </a:p>
          <a:p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57" y="3127877"/>
            <a:ext cx="8704126" cy="2775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5831" y="6488668"/>
            <a:ext cx="474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From: Python for Data Analysis; Wes McKinney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77A7D2-0207-C24A-A814-06FE71CB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2816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2303089"/>
          </a:xfrm>
        </p:spPr>
        <p:txBody>
          <a:bodyPr/>
          <a:lstStyle/>
          <a:p>
            <a:r>
              <a:rPr lang="en-US" dirty="0"/>
              <a:t>“drop” to delete entire rows or columns</a:t>
            </a:r>
            <a:endParaRPr lang="en-US" b="0" dirty="0"/>
          </a:p>
          <a:p>
            <a:r>
              <a:rPr lang="en-US" dirty="0"/>
              <a:t>Indexing, Selection, Filtering: very similar to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Arithmetic Operations</a:t>
            </a:r>
          </a:p>
          <a:p>
            <a:pPr lvl="1"/>
            <a:r>
              <a:rPr lang="en-US" b="0" dirty="0"/>
              <a:t>Result index union of the two input indexes.</a:t>
            </a:r>
          </a:p>
          <a:p>
            <a:pPr lvl="1"/>
            <a:r>
              <a:rPr lang="en-US" b="0" dirty="0"/>
              <a:t>Options to do “fill” while doing these operations.	</a:t>
            </a:r>
          </a:p>
          <a:p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97" y="4501385"/>
            <a:ext cx="4223510" cy="1613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665" y="5835650"/>
            <a:ext cx="4135520" cy="791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425" y="4402193"/>
            <a:ext cx="3110666" cy="230308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FBA7E9E-A9C9-6F4C-88A7-7A5B0AEC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07474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671053"/>
            <a:ext cx="8480523" cy="2323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288" y="4555166"/>
            <a:ext cx="6631607" cy="1752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172031-3244-7A41-A407-CBED6C2C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Application and Mapping</a:t>
            </a:r>
          </a:p>
        </p:txBody>
      </p:sp>
    </p:spTree>
    <p:extLst>
      <p:ext uri="{BB962C8B-B14F-4D97-AF65-F5344CB8AC3E}">
        <p14:creationId xmlns:p14="http://schemas.microsoft.com/office/powerpoint/2010/main" val="403591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1524318"/>
            <a:ext cx="7016755" cy="192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04" y="3921180"/>
            <a:ext cx="7508814" cy="26182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45FDEFB-896C-4043-9287-2FB5E05C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22350"/>
            <a:ext cx="10972800" cy="427038"/>
          </a:xfrm>
        </p:spPr>
        <p:txBody>
          <a:bodyPr/>
          <a:lstStyle/>
          <a:p>
            <a:r>
              <a:rPr lang="en-US" dirty="0"/>
              <a:t>Sorting and Ranking</a:t>
            </a:r>
          </a:p>
        </p:txBody>
      </p:sp>
    </p:spTree>
    <p:extLst>
      <p:ext uri="{BB962C8B-B14F-4D97-AF65-F5344CB8AC3E}">
        <p14:creationId xmlns:p14="http://schemas.microsoft.com/office/powerpoint/2010/main" val="128843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30" y="1449388"/>
            <a:ext cx="6819905" cy="54593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CE0DF9-BA46-DF43-AB45-EEADB44B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and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134192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761053" cy="4322377"/>
          </a:xfrm>
        </p:spPr>
        <p:txBody>
          <a:bodyPr/>
          <a:lstStyle/>
          <a:p>
            <a:r>
              <a:rPr lang="en-US" dirty="0"/>
              <a:t>Project1 and Milestone1 Updates</a:t>
            </a:r>
          </a:p>
          <a:p>
            <a:pPr lvl="1"/>
            <a:r>
              <a:rPr lang="en-US" dirty="0"/>
              <a:t>Reading really important here!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from </a:t>
            </a:r>
            <a:r>
              <a:rPr lang="en-US" dirty="0" err="1"/>
              <a:t>Dict</a:t>
            </a:r>
            <a:r>
              <a:rPr lang="en-US" dirty="0"/>
              <a:t> or Series</a:t>
            </a:r>
          </a:p>
          <a:p>
            <a:r>
              <a:rPr lang="en-US" dirty="0"/>
              <a:t>From a Comma-Separated File </a:t>
            </a:r>
            <a:r>
              <a:rPr lang="mr-IN" dirty="0"/>
              <a:t>–</a:t>
            </a:r>
            <a:r>
              <a:rPr lang="en-US" dirty="0"/>
              <a:t> CSV file</a:t>
            </a:r>
          </a:p>
          <a:p>
            <a:pPr lvl="1"/>
            <a:r>
              <a:rPr lang="en-US" b="0" dirty="0" err="1"/>
              <a:t>pandas.read_csv</a:t>
            </a:r>
            <a:r>
              <a:rPr lang="en-US" b="0" dirty="0"/>
              <a:t>()</a:t>
            </a:r>
          </a:p>
          <a:p>
            <a:pPr lvl="1"/>
            <a:r>
              <a:rPr lang="en-US" b="0" dirty="0"/>
              <a:t>Can infer headers/column names if present, otherwise may want to </a:t>
            </a:r>
            <a:r>
              <a:rPr lang="en-US" b="0" dirty="0" err="1"/>
              <a:t>reindex</a:t>
            </a:r>
            <a:endParaRPr lang="en-US" b="0" dirty="0"/>
          </a:p>
          <a:p>
            <a:r>
              <a:rPr lang="en-US" dirty="0"/>
              <a:t>From an Excel File</a:t>
            </a:r>
          </a:p>
          <a:p>
            <a:pPr lvl="1"/>
            <a:r>
              <a:rPr lang="en-US" b="0" dirty="0" err="1"/>
              <a:t>pandas.read_excel</a:t>
            </a:r>
            <a:r>
              <a:rPr lang="en-US" b="0" dirty="0"/>
              <a:t>()</a:t>
            </a:r>
          </a:p>
          <a:p>
            <a:r>
              <a:rPr lang="en-US" dirty="0"/>
              <a:t>From an HTML Table</a:t>
            </a:r>
          </a:p>
          <a:p>
            <a:pPr lvl="1"/>
            <a:r>
              <a:rPr lang="en-US" dirty="0" err="1"/>
              <a:t>pandas.read_html</a:t>
            </a:r>
            <a:r>
              <a:rPr lang="en-US" dirty="0"/>
              <a:t>()</a:t>
            </a:r>
            <a:endParaRPr lang="en-US" b="0" dirty="0"/>
          </a:p>
          <a:p>
            <a:r>
              <a:rPr lang="en-US" dirty="0"/>
              <a:t>From a Database using SQL (we’ll see soon…)</a:t>
            </a:r>
          </a:p>
          <a:p>
            <a:r>
              <a:rPr lang="en-US" dirty="0"/>
              <a:t>From Clipboard, URL, Google Analytics,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72673-54A5-F04F-8962-AEFC198B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Dataframes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values, Value counts</a:t>
            </a:r>
          </a:p>
          <a:p>
            <a:r>
              <a:rPr lang="en-US" dirty="0"/>
              <a:t>Correlation and Covariance</a:t>
            </a:r>
          </a:p>
          <a:p>
            <a:r>
              <a:rPr lang="en-US" dirty="0"/>
              <a:t>Functions for handling missing data </a:t>
            </a:r>
            <a:r>
              <a:rPr lang="mr-IN" dirty="0"/>
              <a:t>–</a:t>
            </a:r>
            <a:r>
              <a:rPr lang="en-US" dirty="0"/>
              <a:t> in a few classes</a:t>
            </a:r>
          </a:p>
          <a:p>
            <a:pPr lvl="1"/>
            <a:r>
              <a:rPr lang="en-US" b="0" dirty="0" err="1"/>
              <a:t>dropna</a:t>
            </a:r>
            <a:r>
              <a:rPr lang="en-US" b="0" dirty="0"/>
              <a:t>(), </a:t>
            </a:r>
            <a:r>
              <a:rPr lang="en-US" b="0" dirty="0" err="1"/>
              <a:t>fillna</a:t>
            </a:r>
            <a:r>
              <a:rPr lang="en-US" b="0" dirty="0"/>
              <a:t>(), </a:t>
            </a:r>
            <a:r>
              <a:rPr lang="en-US" b="0" dirty="0" err="1"/>
              <a:t>isnull</a:t>
            </a:r>
            <a:r>
              <a:rPr lang="en-US" b="0" dirty="0"/>
              <a:t>()</a:t>
            </a:r>
          </a:p>
          <a:p>
            <a:r>
              <a:rPr lang="en-US" dirty="0"/>
              <a:t>Broadcasting</a:t>
            </a:r>
          </a:p>
          <a:p>
            <a:r>
              <a:rPr lang="en-US" dirty="0"/>
              <a:t>Pivoting</a:t>
            </a:r>
          </a:p>
          <a:p>
            <a:endParaRPr lang="en-US" dirty="0"/>
          </a:p>
          <a:p>
            <a:r>
              <a:rPr lang="en-US" dirty="0"/>
              <a:t>We will (and have) see some of these as we discuss data wrangling, cleaning, etc.</a:t>
            </a:r>
          </a:p>
        </p:txBody>
      </p:sp>
    </p:spTree>
    <p:extLst>
      <p:ext uri="{BB962C8B-B14F-4D97-AF65-F5344CB8AC3E}">
        <p14:creationId xmlns:p14="http://schemas.microsoft.com/office/powerpoint/2010/main" val="18890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9786"/>
            <a:ext cx="6353909" cy="54209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structure Wickham defines as tidy has the following attributes:</a:t>
            </a:r>
          </a:p>
          <a:p>
            <a:pPr lvl="1"/>
            <a:r>
              <a:rPr lang="en-US" dirty="0"/>
              <a:t>Each </a:t>
            </a:r>
            <a:r>
              <a:rPr lang="en-US" i="1" dirty="0"/>
              <a:t>variable</a:t>
            </a:r>
            <a:r>
              <a:rPr lang="en-US" dirty="0"/>
              <a:t> forms a column and contains </a:t>
            </a:r>
            <a:r>
              <a:rPr lang="en-US" i="1" dirty="0"/>
              <a:t>values</a:t>
            </a:r>
            <a:endParaRPr lang="en-US" dirty="0"/>
          </a:p>
          <a:p>
            <a:pPr lvl="1"/>
            <a:r>
              <a:rPr lang="en-US" dirty="0"/>
              <a:t>Each </a:t>
            </a:r>
            <a:r>
              <a:rPr lang="en-US" i="1" dirty="0"/>
              <a:t>observation</a:t>
            </a:r>
            <a:r>
              <a:rPr lang="en-US" dirty="0"/>
              <a:t> forms a row</a:t>
            </a:r>
          </a:p>
          <a:p>
            <a:pPr lvl="1"/>
            <a:r>
              <a:rPr lang="en-US" dirty="0"/>
              <a:t>Each type of </a:t>
            </a:r>
            <a:r>
              <a:rPr lang="en-US" i="1" dirty="0"/>
              <a:t>observational unit</a:t>
            </a:r>
            <a:r>
              <a:rPr lang="en-US" dirty="0"/>
              <a:t> forms a table</a:t>
            </a:r>
          </a:p>
          <a:p>
            <a:r>
              <a:rPr lang="en-US" dirty="0"/>
              <a:t>A few definitions:</a:t>
            </a:r>
          </a:p>
          <a:p>
            <a:pPr lvl="1"/>
            <a:r>
              <a:rPr lang="en-US" dirty="0"/>
              <a:t>Variable: A measurement or an attribute. </a:t>
            </a:r>
            <a:r>
              <a:rPr lang="en-US" i="1" dirty="0"/>
              <a:t>Height, weight, sex, etc.</a:t>
            </a:r>
            <a:endParaRPr lang="en-US" dirty="0"/>
          </a:p>
          <a:p>
            <a:pPr lvl="1"/>
            <a:r>
              <a:rPr lang="en-US" dirty="0"/>
              <a:t>Value: The actual measurement or attribute. </a:t>
            </a:r>
            <a:r>
              <a:rPr lang="en-US" i="1" dirty="0"/>
              <a:t>152 cm, 80 kg, female, etc.</a:t>
            </a:r>
            <a:endParaRPr lang="en-US" dirty="0"/>
          </a:p>
          <a:p>
            <a:pPr lvl="1"/>
            <a:r>
              <a:rPr lang="en-US" dirty="0"/>
              <a:t>Observation: All values measure on the same unit. </a:t>
            </a:r>
            <a:r>
              <a:rPr lang="en-US" i="1" dirty="0"/>
              <a:t>Each person.</a:t>
            </a:r>
            <a:endParaRPr lang="en-US" dirty="0"/>
          </a:p>
          <a:p>
            <a:r>
              <a:rPr lang="en-US" dirty="0"/>
              <a:t>But also:</a:t>
            </a:r>
          </a:p>
          <a:p>
            <a:pPr lvl="1"/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</a:t>
            </a:r>
            <a:r>
              <a:rPr lang="en-US" b="1" i="1" u="sng" dirty="0">
                <a:solidFill>
                  <a:srgbClr val="215C4E"/>
                </a:solidFill>
              </a:rPr>
              <a:t>description of one dataset</a:t>
            </a:r>
          </a:p>
          <a:p>
            <a:pPr lvl="1"/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86822"/>
              </p:ext>
            </p:extLst>
          </p:nvPr>
        </p:nvGraphicFramePr>
        <p:xfrm>
          <a:off x="9109020" y="2366155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560694" y="2366155"/>
            <a:ext cx="2263514" cy="369332"/>
            <a:chOff x="239843" y="2581221"/>
            <a:chExt cx="2263514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84026" y="2743200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9843" y="2581221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Labels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30615" y="2887897"/>
            <a:ext cx="1493594" cy="1603947"/>
            <a:chOff x="1009763" y="3102963"/>
            <a:chExt cx="1493594" cy="1603947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484026" y="3154993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392455" y="3720271"/>
              <a:ext cx="160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4026" y="3570554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84026" y="398611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484026" y="440167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9483776" y="1494163"/>
            <a:ext cx="2133599" cy="784783"/>
            <a:chOff x="3162924" y="1709228"/>
            <a:chExt cx="2133599" cy="7847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162924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94026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28475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851" y="1709228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9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2684489"/>
          </a:xfrm>
        </p:spPr>
        <p:txBody>
          <a:bodyPr/>
          <a:lstStyle/>
          <a:p>
            <a:r>
              <a:rPr lang="en-US" dirty="0"/>
              <a:t>Variable: measure or attribute:</a:t>
            </a:r>
          </a:p>
          <a:p>
            <a:pPr lvl="1"/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lvl="1"/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lvl="1"/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EB1D0F-CE45-E843-83FD-16668936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933382"/>
              </p:ext>
            </p:extLst>
          </p:nvPr>
        </p:nvGraphicFramePr>
        <p:xfrm>
          <a:off x="8566878" y="175260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8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93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28086" y="6534437"/>
            <a:ext cx="7453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89009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96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0979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70362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 a </a:t>
              </a:r>
              <a:r>
                <a:rPr lang="en-US">
                  <a:solidFill>
                    <a:schemeClr val="tx2"/>
                  </a:solidFill>
                </a:rPr>
                <a:t>few lectures 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74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5791200" cy="731702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33863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489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9409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2699"/>
            <a:ext cx="5791200" cy="701721"/>
          </a:xfrm>
        </p:spPr>
        <p:txBody>
          <a:bodyPr/>
          <a:lstStyle/>
          <a:p>
            <a:r>
              <a:rPr lang="en-US" dirty="0"/>
              <a:t>Melting Data II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40570" y="3038325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8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663" y="1609645"/>
            <a:ext cx="11358208" cy="1152029"/>
          </a:xfrm>
        </p:spPr>
        <p:txBody>
          <a:bodyPr/>
          <a:lstStyle/>
          <a:p>
            <a:r>
              <a:rPr lang="en-US" dirty="0"/>
              <a:t>Billboard Top 100 data for songs, position on the Top 100 for 75 weeks, with two “messy” bits:</a:t>
            </a:r>
          </a:p>
          <a:p>
            <a:pPr lvl="1"/>
            <a:r>
              <a:rPr lang="en-US" b="0" dirty="0"/>
              <a:t>Column headers for each of the 75 weeks</a:t>
            </a:r>
          </a:p>
          <a:p>
            <a:pPr lvl="1"/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987325" y="6519446"/>
            <a:ext cx="7083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235561"/>
              </p:ext>
            </p:extLst>
          </p:nvPr>
        </p:nvGraphicFramePr>
        <p:xfrm>
          <a:off x="1662660" y="3130661"/>
          <a:ext cx="8679300" cy="3383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date.peaked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7595017" y="6104714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1037" y="2871983"/>
            <a:ext cx="1030315" cy="92522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AAC937C-DE0D-2348-A3EA-6368F1F0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189401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5949843"/>
            <a:ext cx="7620000" cy="715964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629251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9C42FC-7B99-804C-AA28-01D3409E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20252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63FA-DB4E-924C-B061-BEE6894F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Couple of Lectures (Till Midterm)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4572-D17A-D54E-9DE1-A139BBE4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132521" cy="4322377"/>
          </a:xfrm>
        </p:spPr>
        <p:txBody>
          <a:bodyPr/>
          <a:lstStyle/>
          <a:p>
            <a:r>
              <a:rPr lang="en-US" dirty="0"/>
              <a:t>Tables in the Abstract</a:t>
            </a:r>
          </a:p>
          <a:p>
            <a:pPr lvl="1"/>
            <a:r>
              <a:rPr lang="en-US" dirty="0"/>
              <a:t>How, Why</a:t>
            </a:r>
          </a:p>
          <a:p>
            <a:pPr lvl="1"/>
            <a:r>
              <a:rPr lang="en-US" dirty="0"/>
              <a:t>Operations</a:t>
            </a:r>
          </a:p>
          <a:p>
            <a:pPr lvl="1"/>
            <a:endParaRPr lang="en-US" dirty="0"/>
          </a:p>
          <a:p>
            <a:r>
              <a:rPr lang="en-US" dirty="0"/>
              <a:t>Principles of Tidy Data</a:t>
            </a:r>
          </a:p>
          <a:p>
            <a:pPr lvl="1"/>
            <a:endParaRPr lang="en-US" dirty="0"/>
          </a:p>
          <a:p>
            <a:r>
              <a:rPr lang="en-US" dirty="0"/>
              <a:t>Tables in Pandas</a:t>
            </a:r>
          </a:p>
          <a:p>
            <a:r>
              <a:rPr lang="en-US" dirty="0"/>
              <a:t>Tables in SQL and RMDBS</a:t>
            </a:r>
          </a:p>
          <a:p>
            <a:endParaRPr lang="en-US" dirty="0"/>
          </a:p>
          <a:p>
            <a:r>
              <a:rPr lang="en-US" dirty="0"/>
              <a:t>2 More Labs.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561D3-3081-9F46-A50B-109F7AC4C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B0BC8-A538-0643-849D-37BACDC1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98" y="2094613"/>
            <a:ext cx="6874202" cy="31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4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81200" y="1524319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df["rank"] = df["rank"].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(float)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81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81200" y="3043006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39B5B5-0992-0441-BC78-1746CAA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181391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35369" y="1519726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4753F-39F2-4449-B0D7-7A475588B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3637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72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38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B2346CA-0762-3B42-976E-AED54882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20497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991600" cy="4693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lvl="1"/>
            <a:r>
              <a:rPr lang="en-US" b="0" dirty="0"/>
              <a:t>Good to go!</a:t>
            </a:r>
          </a:p>
          <a:p>
            <a:pPr lvl="1"/>
            <a:endParaRPr lang="en-US" b="0" dirty="0"/>
          </a:p>
          <a:p>
            <a:r>
              <a:rPr lang="en-US" dirty="0"/>
              <a:t>Multiple variables are stored in one column?</a:t>
            </a:r>
          </a:p>
          <a:p>
            <a:pPr lvl="1"/>
            <a:r>
              <a:rPr lang="en-US" b="0" dirty="0"/>
              <a:t>Maybe (depends on if genre text in raw data was multiple)</a:t>
            </a:r>
          </a:p>
          <a:p>
            <a:pPr lvl="1"/>
            <a:endParaRPr lang="en-US" b="0" dirty="0"/>
          </a:p>
          <a:p>
            <a:r>
              <a:rPr lang="en-US" dirty="0"/>
              <a:t>Variables are stored in both rows and columns?</a:t>
            </a:r>
          </a:p>
          <a:p>
            <a:pPr lvl="1"/>
            <a:r>
              <a:rPr lang="en-US" b="0" dirty="0"/>
              <a:t>Good to go!</a:t>
            </a:r>
          </a:p>
          <a:p>
            <a:pPr lvl="1"/>
            <a:endParaRPr lang="en-US" b="0" dirty="0"/>
          </a:p>
          <a:p>
            <a:r>
              <a:rPr lang="en-US" dirty="0"/>
              <a:t>Multiple types of observational units in the same table?</a:t>
            </a:r>
          </a:p>
          <a:p>
            <a:pPr lvl="1"/>
            <a:r>
              <a:rPr lang="en-US" b="0" dirty="0"/>
              <a:t>Good to go!  One row per song’s week on the Top 100.</a:t>
            </a:r>
          </a:p>
          <a:p>
            <a:pPr lvl="1"/>
            <a:endParaRPr lang="en-US" b="0" dirty="0"/>
          </a:p>
          <a:p>
            <a:r>
              <a:rPr lang="en-US" dirty="0"/>
              <a:t>A single observational unit is stored in multiple tables?</a:t>
            </a:r>
          </a:p>
          <a:p>
            <a:pPr lvl="1"/>
            <a:r>
              <a:rPr lang="en-US" b="0" dirty="0"/>
              <a:t>Don’t do this!</a:t>
            </a:r>
          </a:p>
          <a:p>
            <a:pPr lvl="1"/>
            <a:endParaRPr lang="en-US" b="0" dirty="0"/>
          </a:p>
          <a:p>
            <a:r>
              <a:rPr lang="en-US" dirty="0"/>
              <a:t>Repetition of data?</a:t>
            </a:r>
          </a:p>
          <a:p>
            <a:pPr lvl="1"/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6838F-19FB-B648-9834-C934B3505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554" y="1636096"/>
            <a:ext cx="3585808" cy="358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And Relational Data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lvl="1"/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lvl="1"/>
            <a:r>
              <a:rPr lang="en-US" b="0" dirty="0"/>
              <a:t>SQL</a:t>
            </a:r>
            <a:endParaRPr lang="en-US" dirty="0"/>
          </a:p>
          <a:p>
            <a:pPr lvl="1"/>
            <a:r>
              <a:rPr lang="en-US" b="0" dirty="0"/>
              <a:t>SQLite</a:t>
            </a:r>
            <a:endParaRPr lang="en-US" dirty="0"/>
          </a:p>
          <a:p>
            <a:pPr lvl="1"/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2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30" y="3342806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1846421" y="374584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68" y="1949983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135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F984E7-32B4-ED4E-8B53-4CB6FB57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B8379-89BE-0D41-84F9-607E8ED5CF5A}"/>
              </a:ext>
            </a:extLst>
          </p:cNvPr>
          <p:cNvSpPr txBox="1"/>
          <p:nvPr/>
        </p:nvSpPr>
        <p:spPr>
          <a:xfrm>
            <a:off x="9033387" y="150433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Pandas this is called a FULL OUTTER JOIN!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D1E6B04-1579-C04E-A84F-55A1069D5A00}"/>
              </a:ext>
            </a:extLst>
          </p:cNvPr>
          <p:cNvSpPr/>
          <p:nvPr/>
        </p:nvSpPr>
        <p:spPr>
          <a:xfrm rot="3224707">
            <a:off x="9416819" y="2020575"/>
            <a:ext cx="490794" cy="12254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D1F85-9C18-6647-9999-06102FEDA33D}"/>
              </a:ext>
            </a:extLst>
          </p:cNvPr>
          <p:cNvSpPr txBox="1"/>
          <p:nvPr/>
        </p:nvSpPr>
        <p:spPr>
          <a:xfrm>
            <a:off x="3168991" y="1866976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41BDC-CD8D-CB44-B5E9-E4DE43FED66F}"/>
              </a:ext>
            </a:extLst>
          </p:cNvPr>
          <p:cNvSpPr txBox="1"/>
          <p:nvPr/>
        </p:nvSpPr>
        <p:spPr>
          <a:xfrm>
            <a:off x="8225774" y="1866976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F8612-F363-354D-A6EC-2E36BFF4B754}"/>
              </a:ext>
            </a:extLst>
          </p:cNvPr>
          <p:cNvSpPr txBox="1"/>
          <p:nvPr/>
        </p:nvSpPr>
        <p:spPr>
          <a:xfrm>
            <a:off x="3311568" y="3986812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2B123-282C-3F4F-9A70-0B15F51289D5}"/>
              </a:ext>
            </a:extLst>
          </p:cNvPr>
          <p:cNvSpPr txBox="1"/>
          <p:nvPr/>
        </p:nvSpPr>
        <p:spPr>
          <a:xfrm>
            <a:off x="8424384" y="3986811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⟖</a:t>
            </a:r>
          </a:p>
        </p:txBody>
      </p:sp>
    </p:spTree>
    <p:extLst>
      <p:ext uri="{BB962C8B-B14F-4D97-AF65-F5344CB8AC3E}">
        <p14:creationId xmlns:p14="http://schemas.microsoft.com/office/powerpoint/2010/main" val="136807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15D4-C376-6E4F-A28C-BDFD8013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8DB8-0A47-7F4D-A7EF-78500A2E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Tables: A simple, common abstraction</a:t>
            </a:r>
          </a:p>
          <a:p>
            <a:pPr lvl="1"/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input, or a list of lists, or a list of </a:t>
            </a:r>
            <a:r>
              <a:rPr lang="en-US" dirty="0" err="1"/>
              <a:t>dicts</a:t>
            </a:r>
            <a:r>
              <a:rPr lang="en-US" dirty="0"/>
              <a:t> with the same keys.</a:t>
            </a:r>
          </a:p>
          <a:p>
            <a:endParaRPr lang="en-US" dirty="0"/>
          </a:p>
          <a:p>
            <a:r>
              <a:rPr lang="en-US" dirty="0"/>
              <a:t>Operations on tables:</a:t>
            </a:r>
          </a:p>
          <a:p>
            <a:pPr lvl="1"/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lvl="1"/>
            <a:endParaRPr lang="en-US" b="1" i="1" u="sng" dirty="0">
              <a:solidFill>
                <a:srgbClr val="215C4E"/>
              </a:solidFill>
            </a:endParaRPr>
          </a:p>
          <a:p>
            <a:r>
              <a:rPr lang="en-US" b="1" i="1" u="sng" dirty="0">
                <a:solidFill>
                  <a:srgbClr val="215C4E"/>
                </a:solidFill>
              </a:rPr>
              <a:t>These may have different names!</a:t>
            </a:r>
            <a:r>
              <a:rPr lang="en-US" dirty="0">
                <a:solidFill>
                  <a:srgbClr val="215C4E"/>
                </a:solidFill>
              </a:rPr>
              <a:t> </a:t>
            </a:r>
            <a:r>
              <a:rPr lang="en-US" dirty="0"/>
              <a:t>In Pandas it’s a </a:t>
            </a:r>
            <a:r>
              <a:rPr lang="en-US" i="1" dirty="0"/>
              <a:t>merge </a:t>
            </a:r>
            <a:r>
              <a:rPr lang="en-US" dirty="0"/>
              <a:t>while in SQL it’s a </a:t>
            </a:r>
            <a:r>
              <a:rPr lang="en-US" i="1" dirty="0"/>
              <a:t>join.</a:t>
            </a:r>
          </a:p>
          <a:p>
            <a:pPr lvl="1"/>
            <a:r>
              <a:rPr lang="en-US" dirty="0"/>
              <a:t>Actually, this isn’t quite right -- Pandas has a </a:t>
            </a:r>
            <a:r>
              <a:rPr lang="en-US" i="1" dirty="0"/>
              <a:t>join </a:t>
            </a:r>
            <a:r>
              <a:rPr lang="en-US" dirty="0"/>
              <a:t>command that will only join based on the </a:t>
            </a:r>
            <a:r>
              <a:rPr lang="en-US" i="1" dirty="0"/>
              <a:t>index!  </a:t>
            </a:r>
            <a:r>
              <a:rPr lang="en-US" dirty="0"/>
              <a:t>It also has a </a:t>
            </a:r>
            <a:r>
              <a:rPr lang="en-US" i="1" dirty="0"/>
              <a:t>merge</a:t>
            </a:r>
            <a:r>
              <a:rPr lang="en-US" dirty="0"/>
              <a:t> command that allows for more options – see Lab 7!</a:t>
            </a:r>
          </a:p>
          <a:p>
            <a:pPr lvl="1"/>
            <a:r>
              <a:rPr lang="en-US" dirty="0"/>
              <a:t>Pandas also uses </a:t>
            </a:r>
            <a:r>
              <a:rPr lang="en-US" i="1" dirty="0"/>
              <a:t>merge </a:t>
            </a:r>
            <a:r>
              <a:rPr lang="en-US" dirty="0"/>
              <a:t>as we’ll see in lab while SQL uses Union</a:t>
            </a:r>
          </a:p>
          <a:p>
            <a:endParaRPr lang="en-US" b="1" i="1" u="sng" dirty="0">
              <a:solidFill>
                <a:srgbClr val="215C4E"/>
              </a:solidFill>
            </a:endParaRPr>
          </a:p>
          <a:p>
            <a:r>
              <a:rPr lang="en-US" dirty="0"/>
              <a:t>There can be subtle variations in implementation on different data systems.  Remember I’m giving you the high level but you need to </a:t>
            </a:r>
            <a:r>
              <a:rPr lang="en-US" i="1" dirty="0"/>
              <a:t>read the docs</a:t>
            </a:r>
            <a:r>
              <a:rPr lang="en-US" dirty="0"/>
              <a:t> </a:t>
            </a:r>
            <a:r>
              <a:rPr lang="en-US" i="1" dirty="0"/>
              <a:t>for your software </a:t>
            </a:r>
            <a:r>
              <a:rPr lang="en-US" dirty="0"/>
              <a:t>when you use this stuff!</a:t>
            </a:r>
            <a:endParaRPr lang="en-US" b="1" i="1" u="sng" dirty="0">
              <a:solidFill>
                <a:srgbClr val="215C4E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BD9D-4BB9-BC44-9695-AE66E8B8C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589709" y="5416087"/>
            <a:ext cx="6403257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tuples in the answer?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095" y="4302177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53083"/>
              </p:ext>
            </p:extLst>
          </p:nvPr>
        </p:nvGraphicFramePr>
        <p:xfrm>
          <a:off x="1320051" y="1530929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02501" y="2661412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2501" y="3239003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FDD3EA-BD47-F343-BB7D-10E4B5BF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67063"/>
              </p:ext>
            </p:extLst>
          </p:nvPr>
        </p:nvGraphicFramePr>
        <p:xfrm>
          <a:off x="6829462" y="1445375"/>
          <a:ext cx="1936995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7F66EA-E0A5-6D4E-BF4E-8B815FFA1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51815"/>
              </p:ext>
            </p:extLst>
          </p:nvPr>
        </p:nvGraphicFramePr>
        <p:xfrm>
          <a:off x="6861960" y="4572112"/>
          <a:ext cx="1936995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44EFA55-B0E3-7041-902D-BECFEDD839C4}"/>
              </a:ext>
            </a:extLst>
          </p:cNvPr>
          <p:cNvSpPr txBox="1"/>
          <p:nvPr/>
        </p:nvSpPr>
        <p:spPr>
          <a:xfrm>
            <a:off x="7288293" y="895418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EF365-9C51-FB4A-88D9-E9A52500CD45}"/>
              </a:ext>
            </a:extLst>
          </p:cNvPr>
          <p:cNvSpPr txBox="1"/>
          <p:nvPr/>
        </p:nvSpPr>
        <p:spPr>
          <a:xfrm>
            <a:off x="7281991" y="4022155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9153211-9F61-0F4E-BE35-CFD636AC7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722159"/>
              </p:ext>
            </p:extLst>
          </p:nvPr>
        </p:nvGraphicFramePr>
        <p:xfrm>
          <a:off x="9592119" y="2851357"/>
          <a:ext cx="1936995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16D4174-A64A-6140-8E8D-84207C34F857}"/>
              </a:ext>
            </a:extLst>
          </p:cNvPr>
          <p:cNvSpPr txBox="1"/>
          <p:nvPr/>
        </p:nvSpPr>
        <p:spPr>
          <a:xfrm>
            <a:off x="10012150" y="2301400"/>
            <a:ext cx="9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baz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E0A2B-BFF9-F342-8506-E1A3D541E54E}"/>
              </a:ext>
            </a:extLst>
          </p:cNvPr>
          <p:cNvSpPr txBox="1"/>
          <p:nvPr/>
        </p:nvSpPr>
        <p:spPr>
          <a:xfrm>
            <a:off x="9089781" y="5523012"/>
            <a:ext cx="2785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 </a:t>
            </a:r>
            <a:r>
              <a:rPr lang="en-US" dirty="0" err="1"/>
              <a:t>GroupBy</a:t>
            </a:r>
            <a:r>
              <a:rPr lang="en-US" dirty="0"/>
              <a:t> should </a:t>
            </a:r>
          </a:p>
          <a:p>
            <a:r>
              <a:rPr lang="en-US" dirty="0"/>
              <a:t>partition the whole table!</a:t>
            </a:r>
          </a:p>
          <a:p>
            <a:endParaRPr lang="en-US" dirty="0"/>
          </a:p>
          <a:p>
            <a:r>
              <a:rPr lang="en-US" dirty="0"/>
              <a:t>When does it not?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4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839" y="4542020"/>
            <a:ext cx="2739661" cy="220168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196985" y="5908563"/>
            <a:ext cx="6224953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groups in the answer?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42702"/>
              </p:ext>
            </p:extLst>
          </p:nvPr>
        </p:nvGraphicFramePr>
        <p:xfrm>
          <a:off x="606046" y="1589546"/>
          <a:ext cx="2984809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29173" y="2731753"/>
            <a:ext cx="201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729173" y="3309343"/>
            <a:ext cx="2229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32E4B54-A6BB-A94C-BBD3-24EAF64B1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11507"/>
              </p:ext>
            </p:extLst>
          </p:nvPr>
        </p:nvGraphicFramePr>
        <p:xfrm>
          <a:off x="7492599" y="1319341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DF8F8A9-5607-6448-8847-E9C904213DA6}"/>
              </a:ext>
            </a:extLst>
          </p:cNvPr>
          <p:cNvSpPr txBox="1"/>
          <p:nvPr/>
        </p:nvSpPr>
        <p:spPr>
          <a:xfrm>
            <a:off x="7430374" y="950009"/>
            <a:ext cx="13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B=3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E420187-D5F3-EA47-A47F-800E4A7BA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139"/>
              </p:ext>
            </p:extLst>
          </p:nvPr>
        </p:nvGraphicFramePr>
        <p:xfrm>
          <a:off x="9546250" y="1319341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143886D-332B-F84F-8C46-517AFA9F3A9E}"/>
              </a:ext>
            </a:extLst>
          </p:cNvPr>
          <p:cNvSpPr txBox="1"/>
          <p:nvPr/>
        </p:nvSpPr>
        <p:spPr>
          <a:xfrm>
            <a:off x="9453000" y="950009"/>
            <a:ext cx="13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B=4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CFA2F2C-DB8C-F84A-A159-05E3B3D8E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473927"/>
              </p:ext>
            </p:extLst>
          </p:nvPr>
        </p:nvGraphicFramePr>
        <p:xfrm>
          <a:off x="7492599" y="3391254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85BCFA3-843B-904F-8AF4-6A31B55E4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577429"/>
              </p:ext>
            </p:extLst>
          </p:nvPr>
        </p:nvGraphicFramePr>
        <p:xfrm>
          <a:off x="9546250" y="3391254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4FB4D94-1CFC-054B-A797-B58F231602BE}"/>
              </a:ext>
            </a:extLst>
          </p:cNvPr>
          <p:cNvSpPr txBox="1"/>
          <p:nvPr/>
        </p:nvSpPr>
        <p:spPr>
          <a:xfrm>
            <a:off x="7410632" y="3025963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baz</a:t>
            </a:r>
            <a:r>
              <a:rPr lang="en-US" dirty="0"/>
              <a:t>, B=2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C7349-5D82-854B-870F-6448BA4AF950}"/>
              </a:ext>
            </a:extLst>
          </p:cNvPr>
          <p:cNvSpPr txBox="1"/>
          <p:nvPr/>
        </p:nvSpPr>
        <p:spPr>
          <a:xfrm>
            <a:off x="9433258" y="3025963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baz</a:t>
            </a:r>
            <a:r>
              <a:rPr lang="en-US" dirty="0"/>
              <a:t>, B=3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C18E323-F7AA-A34E-89AA-32B27862F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551456"/>
              </p:ext>
            </p:extLst>
          </p:nvPr>
        </p:nvGraphicFramePr>
        <p:xfrm>
          <a:off x="7512341" y="5252153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F459D64-111E-8A43-9B4E-E3FEEA98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085858"/>
              </p:ext>
            </p:extLst>
          </p:nvPr>
        </p:nvGraphicFramePr>
        <p:xfrm>
          <a:off x="9565992" y="5252153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7ABCD4C-CCAB-3F4D-BE8C-41A1C148217B}"/>
              </a:ext>
            </a:extLst>
          </p:cNvPr>
          <p:cNvSpPr txBox="1"/>
          <p:nvPr/>
        </p:nvSpPr>
        <p:spPr>
          <a:xfrm>
            <a:off x="7430374" y="4886862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B=1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9724E9-80CE-1846-B38A-A1F61EE892D7}"/>
              </a:ext>
            </a:extLst>
          </p:cNvPr>
          <p:cNvSpPr txBox="1"/>
          <p:nvPr/>
        </p:nvSpPr>
        <p:spPr>
          <a:xfrm>
            <a:off x="9453000" y="4886862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B=2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94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4" grpId="0"/>
      <p:bldP spid="25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245035" y="5356044"/>
            <a:ext cx="6224953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tuples in the answer?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231032"/>
              </p:ext>
            </p:extLst>
          </p:nvPr>
        </p:nvGraphicFramePr>
        <p:xfrm>
          <a:off x="626471" y="2727536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15526"/>
              </p:ext>
            </p:extLst>
          </p:nvPr>
        </p:nvGraphicFramePr>
        <p:xfrm>
          <a:off x="3444487" y="2727536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21034" y="3436784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50DF1B-A4A8-CE41-A3B8-8195D0FC11EF}"/>
              </a:ext>
            </a:extLst>
          </p:cNvPr>
          <p:cNvCxnSpPr>
            <a:cxnSpLocks/>
          </p:cNvCxnSpPr>
          <p:nvPr/>
        </p:nvCxnSpPr>
        <p:spPr>
          <a:xfrm>
            <a:off x="4981298" y="3731374"/>
            <a:ext cx="2229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FBE1114-F9BB-F444-B126-83B682422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97393"/>
              </p:ext>
            </p:extLst>
          </p:nvPr>
        </p:nvGraphicFramePr>
        <p:xfrm>
          <a:off x="7941671" y="3162016"/>
          <a:ext cx="3312484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9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166498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364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14145</TotalTime>
  <Words>2419</Words>
  <Application>Microsoft Macintosh PowerPoint</Application>
  <PresentationFormat>Widescreen</PresentationFormat>
  <Paragraphs>883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Courier</vt:lpstr>
      <vt:lpstr>Palatino Linotype</vt:lpstr>
      <vt:lpstr>Watson White Theme</vt:lpstr>
      <vt:lpstr>Data Wrangling(II): Munging, Tidy Data, and Working with Multiple Data Tables</vt:lpstr>
      <vt:lpstr>Announcements</vt:lpstr>
      <vt:lpstr>Next Couple of Lectures (Till Midterm)</vt:lpstr>
      <vt:lpstr>The Data LifeCycle</vt:lpstr>
      <vt:lpstr>Types of Joins</vt:lpstr>
      <vt:lpstr>Quick Review</vt:lpstr>
      <vt:lpstr>How many tuples in the answer?</vt:lpstr>
      <vt:lpstr>How many groups in the answer?</vt:lpstr>
      <vt:lpstr>How many tuples in the answer?</vt:lpstr>
      <vt:lpstr>How many tuples in the answer?</vt:lpstr>
      <vt:lpstr>Pandas: History</vt:lpstr>
      <vt:lpstr>Pandas: Series</vt:lpstr>
      <vt:lpstr>Pandas: DataFrame</vt:lpstr>
      <vt:lpstr>Hierarchical Indexes</vt:lpstr>
      <vt:lpstr>Essential Functionality</vt:lpstr>
      <vt:lpstr>Essential Functionality</vt:lpstr>
      <vt:lpstr>Function Application and Mapping</vt:lpstr>
      <vt:lpstr>Sorting and Ranking</vt:lpstr>
      <vt:lpstr>Descriptive and Summary Statistics</vt:lpstr>
      <vt:lpstr>Creating Dataframes</vt:lpstr>
      <vt:lpstr>More…</vt:lpstr>
      <vt:lpstr>Tidy Data</vt:lpstr>
      <vt:lpstr>Example</vt:lpstr>
      <vt:lpstr>Tidying Data I</vt:lpstr>
      <vt:lpstr>Tidying Data II</vt:lpstr>
      <vt:lpstr>Melting Data I</vt:lpstr>
      <vt:lpstr>Melting Data II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SQL And Relational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292</cp:revision>
  <cp:lastPrinted>2019-09-12T20:10:05Z</cp:lastPrinted>
  <dcterms:created xsi:type="dcterms:W3CDTF">2018-02-09T16:02:53Z</dcterms:created>
  <dcterms:modified xsi:type="dcterms:W3CDTF">2019-10-03T00:30:11Z</dcterms:modified>
</cp:coreProperties>
</file>